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60EB83-81C8-49AD-9A52-22ED45499C2F}" type="datetimeFigureOut">
              <a:rPr lang="cs-CZ" smtClean="0"/>
              <a:pPr/>
              <a:t>17.9.2009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55F27D-C8CB-45EA-93F4-7895A74C4E9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42910" y="142852"/>
            <a:ext cx="8077200" cy="869950"/>
          </a:xfrm>
        </p:spPr>
        <p:txBody>
          <a:bodyPr>
            <a:normAutofit/>
          </a:bodyPr>
          <a:lstStyle/>
          <a:p>
            <a:r>
              <a:rPr lang="cs-CZ" sz="3600" b="1" i="1" dirty="0" smtClean="0">
                <a:latin typeface="Times New Roman" pitchFamily="18" charset="0"/>
                <a:cs typeface="Times New Roman" pitchFamily="18" charset="0"/>
              </a:rPr>
              <a:t>ZRYCHLENÍ KMITAVÉHO POHYBU</a:t>
            </a:r>
            <a:endParaRPr lang="en-GB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Zástupný symbol pro obsah 6" descr="IMG_109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536720" y="1752600"/>
            <a:ext cx="5892800" cy="4419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Vektor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zrychlení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rovnoměrného pohybu po kružnici směřuje do středu kružnice a má velikost:	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Zrychlení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kmitavého pohybu je průmětem vektoru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400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do osy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Vektor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má opačný směr než je směr vektoru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proto má vektor zrychlení opačné znaménko než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okamžitá výchylka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Přímá spojovací šipka 3"/>
          <p:cNvCxnSpPr/>
          <p:nvPr/>
        </p:nvCxnSpPr>
        <p:spPr>
          <a:xfrm>
            <a:off x="3428992" y="1712900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3357553" y="2808283"/>
          <a:ext cx="2359333" cy="692155"/>
        </p:xfrm>
        <a:graphic>
          <a:graphicData uri="http://schemas.openxmlformats.org/presentationml/2006/ole">
            <p:oleObj spid="_x0000_s1026" name="Rovnice" r:id="rId3" imgW="609480" imgH="241200" progId="Equation.3">
              <p:embed/>
            </p:oleObj>
          </a:graphicData>
        </a:graphic>
      </p:graphicFrame>
      <p:cxnSp>
        <p:nvCxnSpPr>
          <p:cNvPr id="6" name="Přímá spojovací šipka 5"/>
          <p:cNvCxnSpPr/>
          <p:nvPr/>
        </p:nvCxnSpPr>
        <p:spPr>
          <a:xfrm>
            <a:off x="1000100" y="4214818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2285984" y="3857628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1928794" y="5143512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šipka 9"/>
          <p:cNvCxnSpPr/>
          <p:nvPr/>
        </p:nvCxnSpPr>
        <p:spPr>
          <a:xfrm>
            <a:off x="7143768" y="5141924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7572396" y="3927478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Zrychlení kmitajícího bodu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míří vždy do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rovnovážné polohy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- do polohy, v níž se pohyb nakonec ustálí. 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Do rovnovážné polohy „táhne“ oscilátor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síla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jejíž směr, řídící se podle 2. Newtonova zákona,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stejný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jako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směr zrychlení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, které danému tělesu nebo kmitajícímu bodu uděluje. 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Okamžitá výchylka se měří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 rovnovážné polohy - tedy opačně než je směr zrychlení. </a:t>
            </a:r>
          </a:p>
          <a:p>
            <a:pPr algn="just"/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673732" cy="449580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Zrychlení harmonického pohybu je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přímo úměrné okamžité výchylce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a má v každém okamžiku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opačný směr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než je směr výchylky.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Zrychlení je maximální, právě tehdy když:   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Zrychlení je nulové v rovnovážné poloze</a:t>
            </a: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obrázek 54" descr="http://fyzika.jreichl.com/data/MKV_kmitani_soubory/image04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3627" y="2357454"/>
            <a:ext cx="2848901" cy="2786058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2233598" y="3357562"/>
          <a:ext cx="1766898" cy="611618"/>
        </p:xfrm>
        <a:graphic>
          <a:graphicData uri="http://schemas.openxmlformats.org/presentationml/2006/ole">
            <p:oleObj spid="_x0000_s2052" name="Rovnice" r:id="rId4" imgW="660240" imgH="228600" progId="Equation.3">
              <p:embed/>
            </p:oleObj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2857488" y="4561564"/>
          <a:ext cx="1241432" cy="653386"/>
        </p:xfrm>
        <a:graphic>
          <a:graphicData uri="http://schemas.openxmlformats.org/presentationml/2006/ole">
            <p:oleObj spid="_x0000_s2053" name="Rovnice" r:id="rId5" imgW="4824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743076"/>
            <a:ext cx="8153400" cy="147161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 algn="just"/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Zrychlení kmitavého pohybu je vždy přímo úměrné okamžité výchylce a v každém okamžiku má opačný směr!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SLOŽENÉ KMITÁNÍ</a:t>
            </a:r>
            <a:endParaRPr lang="en-GB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Princip superpozice:</a:t>
            </a:r>
          </a:p>
          <a:p>
            <a:pPr lvl="1"/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Výsledná poloha tělesa, které koná více pohybů současně, je stejná, jako kdyby tyto pohyby konalo po sobě v libovolném pořadí</a:t>
            </a:r>
          </a:p>
          <a:p>
            <a:pPr lvl="1"/>
            <a:endParaRPr lang="cs-C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Vlastní 7">
      <a:dk1>
        <a:sysClr val="windowText" lastClr="000000"/>
      </a:dk1>
      <a:lt1>
        <a:sysClr val="window" lastClr="FFFFFF"/>
      </a:lt1>
      <a:dk2>
        <a:srgbClr val="922122"/>
      </a:dk2>
      <a:lt2>
        <a:srgbClr val="FFFFFF"/>
      </a:lt2>
      <a:accent1>
        <a:srgbClr val="F88630"/>
      </a:accent1>
      <a:accent2>
        <a:srgbClr val="EAA7A7"/>
      </a:accent2>
      <a:accent3>
        <a:srgbClr val="FAAE75"/>
      </a:accent3>
      <a:accent4>
        <a:srgbClr val="F88630"/>
      </a:accent4>
      <a:accent5>
        <a:srgbClr val="FEE29C"/>
      </a:accent5>
      <a:accent6>
        <a:srgbClr val="FEF0CD"/>
      </a:accent6>
      <a:hlink>
        <a:srgbClr val="EAA7A7"/>
      </a:hlink>
      <a:folHlink>
        <a:srgbClr val="FCD6BA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</TotalTime>
  <Words>165</Words>
  <Application>Microsoft Office PowerPoint</Application>
  <PresentationFormat>Předvádění na obrazovce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Medián</vt:lpstr>
      <vt:lpstr>Rovnice</vt:lpstr>
      <vt:lpstr>ZRYCHLENÍ KMITAVÉHO POHYBU</vt:lpstr>
      <vt:lpstr>Snímek 2</vt:lpstr>
      <vt:lpstr>Snímek 3</vt:lpstr>
      <vt:lpstr>Snímek 4</vt:lpstr>
      <vt:lpstr>Snímek 5</vt:lpstr>
      <vt:lpstr>SLOŽENÉ KMITÁNÍ</vt:lpstr>
      <vt:lpstr>Snímek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ZRYCHLENÍ KMITAVÉHO POHYBU</dc:title>
  <dc:creator>Kubisova</dc:creator>
  <cp:lastModifiedBy>Kubisova</cp:lastModifiedBy>
  <cp:revision>2</cp:revision>
  <dcterms:created xsi:type="dcterms:W3CDTF">2009-09-16T20:39:39Z</dcterms:created>
  <dcterms:modified xsi:type="dcterms:W3CDTF">2009-09-17T08:25:49Z</dcterms:modified>
</cp:coreProperties>
</file>